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13"/>
  </p:notesMasterIdLst>
  <p:sldIdLst>
    <p:sldId id="390" r:id="rId2"/>
    <p:sldId id="385" r:id="rId3"/>
    <p:sldId id="386" r:id="rId4"/>
    <p:sldId id="326" r:id="rId5"/>
    <p:sldId id="327" r:id="rId6"/>
    <p:sldId id="368" r:id="rId7"/>
    <p:sldId id="387" r:id="rId8"/>
    <p:sldId id="388" r:id="rId9"/>
    <p:sldId id="389" r:id="rId10"/>
    <p:sldId id="377" r:id="rId11"/>
    <p:sldId id="383" r:id="rId12"/>
  </p:sldIdLst>
  <p:sldSz cx="9144000" cy="6858000" type="screen4x3"/>
  <p:notesSz cx="6789738" cy="99202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FF"/>
    <a:srgbClr val="FF9900"/>
    <a:srgbClr val="7575D1"/>
    <a:srgbClr val="800000"/>
    <a:srgbClr val="0099FF"/>
    <a:srgbClr val="66FF66"/>
    <a:srgbClr val="008000"/>
    <a:srgbClr val="33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181" autoAdjust="0"/>
    <p:restoredTop sz="95560" autoAdjust="0"/>
  </p:normalViewPr>
  <p:slideViewPr>
    <p:cSldViewPr snapToGrid="0">
      <p:cViewPr>
        <p:scale>
          <a:sx n="75" d="100"/>
          <a:sy n="75" d="100"/>
        </p:scale>
        <p:origin x="-34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2220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200" rIns="92400" bIns="4620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</a:defRPr>
            </a:lvl1pPr>
          </a:lstStyle>
          <a:p>
            <a:endParaRPr lang="ru-RU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5947" y="0"/>
            <a:ext cx="2942220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200" rIns="92400" bIns="4620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</a:defRPr>
            </a:lvl1pPr>
          </a:lstStyle>
          <a:p>
            <a:endParaRPr lang="ru-RU"/>
          </a:p>
        </p:txBody>
      </p:sp>
      <p:sp>
        <p:nvSpPr>
          <p:cNvPr id="297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57762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7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8975" y="4712138"/>
            <a:ext cx="5431790" cy="446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200" rIns="92400" bIns="462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2551"/>
            <a:ext cx="2942220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200" rIns="92400" bIns="4620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</a:defRPr>
            </a:lvl1pPr>
          </a:lstStyle>
          <a:p>
            <a:endParaRPr lang="ru-RU"/>
          </a:p>
        </p:txBody>
      </p:sp>
      <p:sp>
        <p:nvSpPr>
          <p:cNvPr id="297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5947" y="9422551"/>
            <a:ext cx="2942220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200" rIns="92400" bIns="4620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</a:defRPr>
            </a:lvl1pPr>
          </a:lstStyle>
          <a:p>
            <a:fld id="{B203B245-5678-4495-B039-6DC56CCF08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78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986C65-BDFC-4BF7-BE6E-8E68C4D45194}" type="slidenum">
              <a:rPr lang="ru-RU"/>
              <a:pPr/>
              <a:t>4</a:t>
            </a:fld>
            <a:endParaRPr lang="ru-RU"/>
          </a:p>
        </p:txBody>
      </p:sp>
      <p:sp>
        <p:nvSpPr>
          <p:cNvPr id="55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EC3A82-2A5F-40E4-9118-8DD8C2E69352}" type="slidenum">
              <a:rPr lang="ru-RU"/>
              <a:pPr/>
              <a:t>5</a:t>
            </a:fld>
            <a:endParaRPr lang="ru-RU"/>
          </a:p>
        </p:txBody>
      </p:sp>
      <p:sp>
        <p:nvSpPr>
          <p:cNvPr id="55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381588-2775-464A-B05B-4BCE98F0E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1066-E886-405F-BBFD-B155AFB9D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BC0D0-282A-47CA-8039-3F333306B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25A8083-2C46-4F31-8349-4F71B299C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3A7B6-449D-484E-8FFF-98190A799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367A-8C38-46E7-9AD9-42262B3097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63C55E-2965-4CB4-A7BA-03969CCDC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07799-968B-4813-89D5-91535BB3B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F4B3-A832-4FA0-81E8-D689CBDD4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6265-BF9F-4458-B42B-12AB8AD836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1A5DB-C334-4907-9586-F9661ACDAA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9F4553-6E2A-423D-A3D0-CD3EA5BE0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4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wmf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7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66100" y="2997200"/>
            <a:ext cx="292100" cy="6032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261100" y="4330700"/>
            <a:ext cx="711200" cy="381000"/>
          </a:xfrm>
        </p:spPr>
        <p:txBody>
          <a:bodyPr>
            <a:normAutofit fontScale="47500" lnSpcReduction="20000"/>
          </a:bodyPr>
          <a:lstStyle/>
          <a:p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2F3ED"/>
              </a:clrFrom>
              <a:clrTo>
                <a:srgbClr val="F2F3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968233"/>
            <a:ext cx="1812255" cy="23812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38200" y="1138434"/>
            <a:ext cx="76327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малой удачи начинается большой успех!!!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3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17500" y="1312863"/>
            <a:ext cx="8229600" cy="4389437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Сегодня на уроке я повторил…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Сегодня на уроке я </a:t>
            </a:r>
            <a:r>
              <a:rPr lang="ru-RU" sz="3200" b="0" kern="0" dirty="0" smtClean="0">
                <a:effectLst/>
                <a:latin typeface="+mn-lt"/>
              </a:rPr>
              <a:t>научился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b="0" kern="0" dirty="0" smtClean="0">
                <a:effectLst/>
                <a:latin typeface="+mn-lt"/>
              </a:rPr>
              <a:t> За работу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уроке я </a:t>
            </a:r>
            <a:r>
              <a:rPr lang="ru-RU" sz="3200" b="0" kern="0" dirty="0" smtClean="0">
                <a:effectLst/>
                <a:latin typeface="+mn-lt"/>
              </a:rPr>
              <a:t>ставлю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себе оценку 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b="0" kern="0" dirty="0" smtClean="0">
                <a:effectLst/>
                <a:latin typeface="+mn-lt"/>
              </a:rPr>
              <a:t> За самостоятельную работу я получил оценку…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b="0" kern="0" dirty="0" smtClean="0">
                <a:effectLst/>
                <a:latin typeface="+mn-lt"/>
              </a:rPr>
              <a:t>Задания были:  Легкие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b="0" kern="0" dirty="0" smtClean="0">
                <a:effectLst/>
                <a:latin typeface="+mn-lt"/>
              </a:rPr>
              <a:t>                           Трудные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b="0" kern="0" dirty="0" smtClean="0">
                <a:effectLst/>
                <a:latin typeface="+mn-lt"/>
              </a:rPr>
              <a:t>                            Мне под силу.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ru-RU" sz="3200" b="0" kern="0" dirty="0" smtClean="0">
                <a:effectLst/>
                <a:latin typeface="+mn-lt"/>
              </a:rPr>
              <a:t>Н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ад, чем следовало бы ещё поработать…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Рисунок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0" y="863600"/>
            <a:ext cx="2300287" cy="1625600"/>
          </a:xfrm>
          <a:prstGeom prst="rect">
            <a:avLst/>
          </a:prstGeom>
        </p:spPr>
      </p:pic>
      <p:pic>
        <p:nvPicPr>
          <p:cNvPr id="6" name="Рисунок 5" descr="05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062" y="200024"/>
            <a:ext cx="1646238" cy="84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108200" y="565136"/>
            <a:ext cx="4038600" cy="492618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а) с.</a:t>
            </a:r>
            <a:r>
              <a:rPr kumimoji="0" lang="ru-RU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140, п 30, вопросы;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б)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№ </a:t>
            </a:r>
            <a:r>
              <a:rPr lang="ru-RU" sz="2000" b="0" kern="0" dirty="0" smtClean="0">
                <a:effectLst/>
                <a:cs typeface="Times New Roman" pitchFamily="18" charset="0"/>
              </a:rPr>
              <a:t>493(а)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№ </a:t>
            </a:r>
            <a:r>
              <a:rPr lang="ru-RU" sz="2000" b="0" kern="0" smtClean="0">
                <a:effectLst/>
                <a:cs typeface="Times New Roman" pitchFamily="18" charset="0"/>
              </a:rPr>
              <a:t>494(а).</a:t>
            </a: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8318500" y="3886200"/>
            <a:ext cx="342900" cy="14144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lang="ru-RU" b="0" kern="0" dirty="0">
              <a:effectLst/>
              <a:latin typeface="+mn-lt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2" descr="im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8200" y="2192760"/>
            <a:ext cx="3848100" cy="4434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НОК (4 и 3);</a:t>
            </a:r>
          </a:p>
          <a:p>
            <a:r>
              <a:rPr lang="ru-RU" b="1" dirty="0" smtClean="0"/>
              <a:t>НОК (2 и 8);</a:t>
            </a:r>
          </a:p>
          <a:p>
            <a:r>
              <a:rPr lang="ru-RU" b="1" dirty="0" smtClean="0"/>
              <a:t>НОК (4 и 5);</a:t>
            </a:r>
          </a:p>
          <a:p>
            <a:r>
              <a:rPr lang="ru-RU" b="1" dirty="0" smtClean="0"/>
              <a:t>НОК (6 и 9);</a:t>
            </a:r>
          </a:p>
          <a:p>
            <a:r>
              <a:rPr lang="ru-RU" b="1" dirty="0" smtClean="0"/>
              <a:t>НОК (5 и 10)</a:t>
            </a:r>
            <a:endParaRPr lang="ru-RU" b="1" dirty="0"/>
          </a:p>
        </p:txBody>
      </p:sp>
      <p:pic>
        <p:nvPicPr>
          <p:cNvPr id="4" name="Picture 5" descr="CRCTR06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39211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5632450" y="896937"/>
            <a:ext cx="2305050" cy="2016125"/>
          </a:xfrm>
          <a:prstGeom prst="cloudCallout">
            <a:avLst>
              <a:gd name="adj1" fmla="val -759"/>
              <a:gd name="adj2" fmla="val 108505"/>
            </a:avLst>
          </a:prstGeom>
          <a:solidFill>
            <a:srgbClr val="FFFF99"/>
          </a:solidFill>
          <a:ln w="9525">
            <a:solidFill>
              <a:srgbClr val="99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416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67" y="1251378"/>
            <a:ext cx="6450013" cy="456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95723" y="202122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Много с числами хлопот,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Уж такой они народ.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Ну а если встанут в ряд,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То с тобой заговорят.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Ты внимательно смотри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И все про дроби расскажи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111902" y="4939632"/>
            <a:ext cx="360040" cy="700862"/>
            <a:chOff x="462803" y="3492000"/>
            <a:chExt cx="360040" cy="700862"/>
          </a:xfrm>
        </p:grpSpPr>
        <p:sp>
          <p:nvSpPr>
            <p:cNvPr id="5" name="TextBox 4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4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8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7" name="Рисунок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2696801" y="4918888"/>
            <a:ext cx="360040" cy="700862"/>
            <a:chOff x="462803" y="3492000"/>
            <a:chExt cx="360040" cy="700862"/>
          </a:xfrm>
        </p:grpSpPr>
        <p:sp>
          <p:nvSpPr>
            <p:cNvPr id="9" name="TextBox 8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1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2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1" name="Рисунок 10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/>
        </p:nvGrpSpPr>
        <p:grpSpPr>
          <a:xfrm>
            <a:off x="3356029" y="4949176"/>
            <a:ext cx="360040" cy="700862"/>
            <a:chOff x="462803" y="3492000"/>
            <a:chExt cx="360040" cy="700862"/>
          </a:xfrm>
        </p:grpSpPr>
        <p:sp>
          <p:nvSpPr>
            <p:cNvPr id="13" name="TextBox 12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4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4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5" name="Рисунок 1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3973074" y="4939632"/>
            <a:ext cx="360040" cy="700862"/>
            <a:chOff x="462803" y="3492000"/>
            <a:chExt cx="360040" cy="700862"/>
          </a:xfrm>
        </p:grpSpPr>
        <p:sp>
          <p:nvSpPr>
            <p:cNvPr id="17" name="TextBox 16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2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8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9" name="Рисунок 18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grpSp>
        <p:nvGrpSpPr>
          <p:cNvPr id="20" name="Группа 19"/>
          <p:cNvGrpSpPr/>
          <p:nvPr/>
        </p:nvGrpSpPr>
        <p:grpSpPr>
          <a:xfrm>
            <a:off x="4567893" y="4935444"/>
            <a:ext cx="360040" cy="700862"/>
            <a:chOff x="462803" y="3492000"/>
            <a:chExt cx="360040" cy="700862"/>
          </a:xfrm>
        </p:grpSpPr>
        <p:sp>
          <p:nvSpPr>
            <p:cNvPr id="21" name="TextBox 20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1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4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23" name="Рисунок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105393" y="4931176"/>
            <a:ext cx="360040" cy="700862"/>
            <a:chOff x="462803" y="3492000"/>
            <a:chExt cx="360040" cy="700862"/>
          </a:xfrm>
        </p:grpSpPr>
        <p:sp>
          <p:nvSpPr>
            <p:cNvPr id="25" name="TextBox 24"/>
            <p:cNvSpPr txBox="1"/>
            <p:nvPr/>
          </p:nvSpPr>
          <p:spPr>
            <a:xfrm>
              <a:off x="462803" y="3492000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3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62803" y="3761975"/>
              <a:ext cx="360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latin typeface="+mj-lt"/>
                  <a:cs typeface="Times New Roman" pitchFamily="18" charset="0"/>
                </a:rPr>
                <a:t>2</a:t>
              </a:r>
              <a:endParaRPr lang="ru-RU" sz="22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27" name="Рисунок 2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03" y="3833975"/>
              <a:ext cx="216000" cy="18000"/>
            </a:xfrm>
            <a:prstGeom prst="rect">
              <a:avLst/>
            </a:prstGeom>
          </p:spPr>
        </p:pic>
      </p:grpSp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272" y="2579323"/>
            <a:ext cx="14287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093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435691"/>
              </p:ext>
            </p:extLst>
          </p:nvPr>
        </p:nvGraphicFramePr>
        <p:xfrm>
          <a:off x="3470397" y="2387600"/>
          <a:ext cx="639763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06" name="Формула" r:id="rId4" imgW="177480" imgH="393480" progId="Equation.3">
                  <p:embed/>
                </p:oleObj>
              </mc:Choice>
              <mc:Fallback>
                <p:oleObj name="Формула" r:id="rId4" imgW="177480" imgH="39348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0397" y="2387600"/>
                        <a:ext cx="639763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50931" name="Group 19"/>
          <p:cNvGrpSpPr>
            <a:grpSpLocks/>
          </p:cNvGrpSpPr>
          <p:nvPr/>
        </p:nvGrpSpPr>
        <p:grpSpPr bwMode="auto">
          <a:xfrm>
            <a:off x="3861079" y="2403357"/>
            <a:ext cx="647779" cy="701675"/>
            <a:chOff x="3852" y="1788"/>
            <a:chExt cx="391" cy="459"/>
          </a:xfrm>
        </p:grpSpPr>
        <p:sp>
          <p:nvSpPr>
            <p:cNvPr id="550932" name="Text Box 20"/>
            <p:cNvSpPr txBox="1">
              <a:spLocks noChangeArrowheads="1"/>
            </p:cNvSpPr>
            <p:nvPr/>
          </p:nvSpPr>
          <p:spPr bwMode="auto">
            <a:xfrm>
              <a:off x="3961" y="1788"/>
              <a:ext cx="282" cy="45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dirty="0">
                  <a:solidFill>
                    <a:srgbClr val="FF0000"/>
                  </a:solidFill>
                  <a:effectLst/>
                  <a:latin typeface="Arial" charset="0"/>
                </a:rPr>
                <a:t>4</a:t>
              </a:r>
            </a:p>
          </p:txBody>
        </p:sp>
        <p:graphicFrame>
          <p:nvGraphicFramePr>
            <p:cNvPr id="550933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379762"/>
                </p:ext>
              </p:extLst>
            </p:nvPr>
          </p:nvGraphicFramePr>
          <p:xfrm>
            <a:off x="3852" y="1903"/>
            <a:ext cx="210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1007" name="Формула" r:id="rId6" imgW="101520" imgH="139680" progId="Equation.3">
                    <p:embed/>
                  </p:oleObj>
                </mc:Choice>
                <mc:Fallback>
                  <p:oleObj name="Формула" r:id="rId6" imgW="101520" imgH="13968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2" y="1903"/>
                          <a:ext cx="210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sysDot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50934" name="Group 22"/>
          <p:cNvGrpSpPr>
            <a:grpSpLocks/>
          </p:cNvGrpSpPr>
          <p:nvPr/>
        </p:nvGrpSpPr>
        <p:grpSpPr bwMode="auto">
          <a:xfrm>
            <a:off x="3956408" y="3105150"/>
            <a:ext cx="552450" cy="701675"/>
            <a:chOff x="2464" y="2196"/>
            <a:chExt cx="348" cy="442"/>
          </a:xfrm>
        </p:grpSpPr>
        <p:sp>
          <p:nvSpPr>
            <p:cNvPr id="550935" name="Text Box 23"/>
            <p:cNvSpPr txBox="1">
              <a:spLocks noChangeArrowheads="1"/>
            </p:cNvSpPr>
            <p:nvPr/>
          </p:nvSpPr>
          <p:spPr bwMode="auto">
            <a:xfrm>
              <a:off x="2518" y="2196"/>
              <a:ext cx="29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dirty="0">
                  <a:solidFill>
                    <a:srgbClr val="FF0000"/>
                  </a:solidFill>
                  <a:effectLst/>
                  <a:latin typeface="Arial" charset="0"/>
                </a:rPr>
                <a:t>4</a:t>
              </a:r>
            </a:p>
          </p:txBody>
        </p:sp>
        <p:graphicFrame>
          <p:nvGraphicFramePr>
            <p:cNvPr id="550936" name="Object 24"/>
            <p:cNvGraphicFramePr>
              <a:graphicFrameLocks noChangeAspect="1"/>
            </p:cNvGraphicFramePr>
            <p:nvPr/>
          </p:nvGraphicFramePr>
          <p:xfrm>
            <a:off x="2464" y="2340"/>
            <a:ext cx="210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1008" name="Формула" r:id="rId8" imgW="101520" imgH="139680" progId="Equation.3">
                    <p:embed/>
                  </p:oleObj>
                </mc:Choice>
                <mc:Fallback>
                  <p:oleObj name="Формула" r:id="rId8" imgW="101520" imgH="139680" progId="Equation.3">
                    <p:embed/>
                    <p:pic>
                      <p:nvPicPr>
                        <p:cNvPr id="0" name="Picture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64" y="2340"/>
                          <a:ext cx="210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sysDot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5093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556945"/>
              </p:ext>
            </p:extLst>
          </p:nvPr>
        </p:nvGraphicFramePr>
        <p:xfrm>
          <a:off x="4559658" y="2403357"/>
          <a:ext cx="1185863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09" name="Формула" r:id="rId10" imgW="330120" imgH="393480" progId="Equation.3">
                  <p:embed/>
                </p:oleObj>
              </mc:Choice>
              <mc:Fallback>
                <p:oleObj name="Формула" r:id="rId10" imgW="330120" imgH="39348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658" y="2403357"/>
                        <a:ext cx="1185863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0945" name="Line 33"/>
          <p:cNvSpPr>
            <a:spLocks noChangeShapeType="1"/>
          </p:cNvSpPr>
          <p:nvPr/>
        </p:nvSpPr>
        <p:spPr bwMode="auto">
          <a:xfrm>
            <a:off x="3945060" y="3111500"/>
            <a:ext cx="33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0948" name="WordArt 36"/>
          <p:cNvSpPr>
            <a:spLocks noChangeArrowheads="1" noChangeShapeType="1" noTextEdit="1"/>
          </p:cNvSpPr>
          <p:nvPr/>
        </p:nvSpPr>
        <p:spPr bwMode="auto">
          <a:xfrm>
            <a:off x="5334000" y="1708150"/>
            <a:ext cx="2717800" cy="647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kern="10" dirty="0">
              <a:ln w="3175">
                <a:solidFill>
                  <a:schemeClr val="tx1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50949" name="WordArt 37"/>
          <p:cNvSpPr>
            <a:spLocks noChangeArrowheads="1" noChangeShapeType="1" noTextEdit="1"/>
          </p:cNvSpPr>
          <p:nvPr/>
        </p:nvSpPr>
        <p:spPr bwMode="auto">
          <a:xfrm flipV="1">
            <a:off x="2692400" y="5708649"/>
            <a:ext cx="2032000" cy="45719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 smtClean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ln w="317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4" name="Picture 4" descr="CRCTR02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455987"/>
            <a:ext cx="15541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RCTR06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82987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3815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Можно ли из   ¾  получить дробь со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знаменателем  12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062" y="8089900"/>
            <a:ext cx="1354138" cy="103108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500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55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949" grpId="0" animBg="1"/>
      <p:bldP spid="55094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Text Box 3"/>
          <p:cNvSpPr txBox="1">
            <a:spLocks noChangeArrowheads="1"/>
          </p:cNvSpPr>
          <p:nvPr/>
        </p:nvSpPr>
        <p:spPr bwMode="auto">
          <a:xfrm>
            <a:off x="95250" y="3575050"/>
            <a:ext cx="87852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dirty="0">
              <a:effectLst/>
              <a:latin typeface="Arial" charset="0"/>
            </a:endParaRPr>
          </a:p>
          <a:p>
            <a:r>
              <a:rPr lang="ru-RU" sz="2800" dirty="0" smtClean="0">
                <a:effectLst/>
                <a:latin typeface="Arial" charset="0"/>
              </a:rPr>
              <a:t>Число</a:t>
            </a:r>
            <a:r>
              <a:rPr lang="ru-RU" sz="2800" dirty="0">
                <a:effectLst/>
                <a:latin typeface="Arial" charset="0"/>
              </a:rPr>
              <a:t>, на которое умножается и числитель и знаменатель называют 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дополнительным множителем.</a:t>
            </a:r>
          </a:p>
        </p:txBody>
      </p:sp>
      <p:graphicFrame>
        <p:nvGraphicFramePr>
          <p:cNvPr id="552964" name="Object 4"/>
          <p:cNvGraphicFramePr>
            <a:graphicFrameLocks noChangeAspect="1"/>
          </p:cNvGraphicFramePr>
          <p:nvPr/>
        </p:nvGraphicFramePr>
        <p:xfrm>
          <a:off x="1087438" y="2095500"/>
          <a:ext cx="54927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48" name="Формула" r:id="rId4" imgW="152280" imgH="393480" progId="Equation.3">
                  <p:embed/>
                </p:oleObj>
              </mc:Choice>
              <mc:Fallback>
                <p:oleObj name="Формула" r:id="rId4" imgW="1522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438" y="2095500"/>
                        <a:ext cx="549275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52974" name="Group 14"/>
          <p:cNvGrpSpPr>
            <a:grpSpLocks/>
          </p:cNvGrpSpPr>
          <p:nvPr/>
        </p:nvGrpSpPr>
        <p:grpSpPr bwMode="auto">
          <a:xfrm>
            <a:off x="1435100" y="2089150"/>
            <a:ext cx="565150" cy="701675"/>
            <a:chOff x="2472" y="1732"/>
            <a:chExt cx="356" cy="442"/>
          </a:xfrm>
        </p:grpSpPr>
        <p:sp>
          <p:nvSpPr>
            <p:cNvPr id="552975" name="Text Box 15"/>
            <p:cNvSpPr txBox="1">
              <a:spLocks noChangeArrowheads="1"/>
            </p:cNvSpPr>
            <p:nvPr/>
          </p:nvSpPr>
          <p:spPr bwMode="auto">
            <a:xfrm>
              <a:off x="2534" y="1732"/>
              <a:ext cx="29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dirty="0">
                  <a:solidFill>
                    <a:srgbClr val="FF0000"/>
                  </a:solidFill>
                  <a:effectLst/>
                  <a:latin typeface="Arial" charset="0"/>
                </a:rPr>
                <a:t>3</a:t>
              </a:r>
            </a:p>
          </p:txBody>
        </p:sp>
        <p:graphicFrame>
          <p:nvGraphicFramePr>
            <p:cNvPr id="552976" name="Object 16"/>
            <p:cNvGraphicFramePr>
              <a:graphicFrameLocks noChangeAspect="1"/>
            </p:cNvGraphicFramePr>
            <p:nvPr/>
          </p:nvGraphicFramePr>
          <p:xfrm>
            <a:off x="2472" y="1868"/>
            <a:ext cx="210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49" name="Формула" r:id="rId6" imgW="101520" imgH="139680" progId="Equation.3">
                    <p:embed/>
                  </p:oleObj>
                </mc:Choice>
                <mc:Fallback>
                  <p:oleObj name="Формула" r:id="rId6" imgW="101520" imgH="139680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2" y="1868"/>
                          <a:ext cx="210" cy="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sysDot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52977" name="Group 17"/>
          <p:cNvGrpSpPr>
            <a:grpSpLocks/>
          </p:cNvGrpSpPr>
          <p:nvPr/>
        </p:nvGrpSpPr>
        <p:grpSpPr bwMode="auto">
          <a:xfrm>
            <a:off x="1447800" y="2863850"/>
            <a:ext cx="565150" cy="701675"/>
            <a:chOff x="2368" y="1684"/>
            <a:chExt cx="356" cy="442"/>
          </a:xfrm>
        </p:grpSpPr>
        <p:sp>
          <p:nvSpPr>
            <p:cNvPr id="552978" name="Text Box 18"/>
            <p:cNvSpPr txBox="1">
              <a:spLocks noChangeArrowheads="1"/>
            </p:cNvSpPr>
            <p:nvPr/>
          </p:nvSpPr>
          <p:spPr bwMode="auto">
            <a:xfrm>
              <a:off x="2430" y="1684"/>
              <a:ext cx="29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dirty="0">
                  <a:solidFill>
                    <a:srgbClr val="FF0000"/>
                  </a:solidFill>
                  <a:effectLst/>
                  <a:latin typeface="Arial" charset="0"/>
                </a:rPr>
                <a:t>3</a:t>
              </a:r>
            </a:p>
          </p:txBody>
        </p:sp>
        <p:graphicFrame>
          <p:nvGraphicFramePr>
            <p:cNvPr id="552979" name="Object 19"/>
            <p:cNvGraphicFramePr>
              <a:graphicFrameLocks noChangeAspect="1"/>
            </p:cNvGraphicFramePr>
            <p:nvPr/>
          </p:nvGraphicFramePr>
          <p:xfrm>
            <a:off x="2368" y="1780"/>
            <a:ext cx="210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50" name="Формула" r:id="rId8" imgW="101520" imgH="139680" progId="Equation.3">
                    <p:embed/>
                  </p:oleObj>
                </mc:Choice>
                <mc:Fallback>
                  <p:oleObj name="Формула" r:id="rId8" imgW="101520" imgH="139680" progId="Equation.3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8" y="1780"/>
                          <a:ext cx="210" cy="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sysDot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52980" name="Object 20"/>
          <p:cNvGraphicFramePr>
            <a:graphicFrameLocks noChangeAspect="1"/>
          </p:cNvGraphicFramePr>
          <p:nvPr/>
        </p:nvGraphicFramePr>
        <p:xfrm>
          <a:off x="5761038" y="2146300"/>
          <a:ext cx="260667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1" name="Формула" r:id="rId10" imgW="723600" imgH="393480" progId="Equation.3">
                  <p:embed/>
                </p:oleObj>
              </mc:Choice>
              <mc:Fallback>
                <p:oleObj name="Формула" r:id="rId10" imgW="723600" imgH="3934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1038" y="2146300"/>
                        <a:ext cx="2606675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82" name="Line 22"/>
          <p:cNvSpPr>
            <a:spLocks noChangeShapeType="1"/>
          </p:cNvSpPr>
          <p:nvPr/>
        </p:nvSpPr>
        <p:spPr bwMode="auto">
          <a:xfrm>
            <a:off x="1524000" y="2832100"/>
            <a:ext cx="33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52985" name="Object 25"/>
          <p:cNvGraphicFramePr>
            <a:graphicFrameLocks noChangeAspect="1"/>
          </p:cNvGraphicFramePr>
          <p:nvPr/>
        </p:nvGraphicFramePr>
        <p:xfrm>
          <a:off x="5214938" y="2159000"/>
          <a:ext cx="547687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2" name="Формула" r:id="rId12" imgW="152280" imgH="393480" progId="Equation.3">
                  <p:embed/>
                </p:oleObj>
              </mc:Choice>
              <mc:Fallback>
                <p:oleObj name="Формула" r:id="rId12" imgW="152280" imgH="39348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2159000"/>
                        <a:ext cx="547687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86" name="Freeform 26"/>
          <p:cNvSpPr>
            <a:spLocks/>
          </p:cNvSpPr>
          <p:nvPr/>
        </p:nvSpPr>
        <p:spPr bwMode="auto">
          <a:xfrm>
            <a:off x="5575300" y="2171700"/>
            <a:ext cx="304800" cy="254000"/>
          </a:xfrm>
          <a:custGeom>
            <a:avLst/>
            <a:gdLst/>
            <a:ahLst/>
            <a:cxnLst>
              <a:cxn ang="0">
                <a:pos x="192" y="160"/>
              </a:cxn>
              <a:cxn ang="0">
                <a:pos x="0" y="0"/>
              </a:cxn>
            </a:cxnLst>
            <a:rect l="0" t="0" r="r" b="b"/>
            <a:pathLst>
              <a:path w="192" h="160">
                <a:moveTo>
                  <a:pt x="192" y="16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2990" name="Text Box 30"/>
          <p:cNvSpPr txBox="1">
            <a:spLocks noChangeArrowheads="1"/>
          </p:cNvSpPr>
          <p:nvPr/>
        </p:nvSpPr>
        <p:spPr bwMode="auto">
          <a:xfrm>
            <a:off x="5686425" y="17938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i="1" dirty="0">
                <a:effectLst/>
              </a:rPr>
              <a:t>3</a:t>
            </a:r>
          </a:p>
        </p:txBody>
      </p:sp>
      <p:graphicFrame>
        <p:nvGraphicFramePr>
          <p:cNvPr id="552993" name="Object 33"/>
          <p:cNvGraphicFramePr>
            <a:graphicFrameLocks noChangeAspect="1"/>
          </p:cNvGraphicFramePr>
          <p:nvPr/>
        </p:nvGraphicFramePr>
        <p:xfrm>
          <a:off x="2074863" y="2070100"/>
          <a:ext cx="1189037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3" name="Формула" r:id="rId14" imgW="330120" imgH="393480" progId="Equation.3">
                  <p:embed/>
                </p:oleObj>
              </mc:Choice>
              <mc:Fallback>
                <p:oleObj name="Формула" r:id="rId14" imgW="330120" imgH="39348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863" y="2070100"/>
                        <a:ext cx="1189037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94" name="WordArt 34"/>
          <p:cNvSpPr>
            <a:spLocks noChangeArrowheads="1" noChangeShapeType="1" noTextEdit="1"/>
          </p:cNvSpPr>
          <p:nvPr/>
        </p:nvSpPr>
        <p:spPr bwMode="auto">
          <a:xfrm>
            <a:off x="774700" y="0"/>
            <a:ext cx="7645400" cy="20193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317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Приведение дроби </a:t>
            </a:r>
          </a:p>
          <a:p>
            <a:pPr algn="ctr"/>
            <a:r>
              <a:rPr lang="ru-RU" sz="3600" kern="10" dirty="0">
                <a:ln w="317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 новому знаменателю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63" grpId="0"/>
      <p:bldP spid="552982" grpId="0" animBg="1"/>
      <p:bldP spid="552986" grpId="0" animBg="1"/>
      <p:bldP spid="552990" grpId="0"/>
      <p:bldP spid="5529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4"/>
          <p:cNvSpPr>
            <a:spLocks noChangeArrowheads="1" noChangeShapeType="1" noTextEdit="1"/>
          </p:cNvSpPr>
          <p:nvPr/>
        </p:nvSpPr>
        <p:spPr bwMode="auto">
          <a:xfrm>
            <a:off x="660400" y="0"/>
            <a:ext cx="7645400" cy="1651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317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Приведение дроби </a:t>
            </a:r>
          </a:p>
          <a:p>
            <a:pPr algn="ctr"/>
            <a:r>
              <a:rPr lang="ru-RU" sz="3600" kern="10" dirty="0">
                <a:ln w="317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 новому знаменателю</a:t>
            </a:r>
          </a:p>
        </p:txBody>
      </p:sp>
      <p:graphicFrame>
        <p:nvGraphicFramePr>
          <p:cNvPr id="649218" name="Object 2"/>
          <p:cNvGraphicFramePr>
            <a:graphicFrameLocks noChangeAspect="1"/>
          </p:cNvGraphicFramePr>
          <p:nvPr/>
        </p:nvGraphicFramePr>
        <p:xfrm>
          <a:off x="2687639" y="1612901"/>
          <a:ext cx="476776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59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639" y="1612901"/>
                        <a:ext cx="476776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78175" y="1987550"/>
            <a:ext cx="36417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к </a:t>
            </a:r>
            <a:r>
              <a:rPr lang="ru-RU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знаменателю</a:t>
            </a:r>
            <a:r>
              <a:rPr lang="ru-RU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35</a:t>
            </a:r>
            <a:endParaRPr lang="ru-RU" sz="2800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10" name="Object 28"/>
          <p:cNvGraphicFramePr>
            <a:graphicFrameLocks noChangeAspect="1"/>
          </p:cNvGraphicFramePr>
          <p:nvPr/>
        </p:nvGraphicFramePr>
        <p:xfrm>
          <a:off x="1041400" y="3140075"/>
          <a:ext cx="3333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60" name="Формула" r:id="rId5" imgW="101520" imgH="164880" progId="Equation.3">
                  <p:embed/>
                </p:oleObj>
              </mc:Choice>
              <mc:Fallback>
                <p:oleObj name="Формула" r:id="rId5" imgW="101520" imgH="1648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3140075"/>
                        <a:ext cx="333375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9900" y="307340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0" dirty="0" smtClean="0"/>
              <a:t>35</a:t>
            </a:r>
            <a:endParaRPr lang="ru-RU" sz="3200" b="0" dirty="0"/>
          </a:p>
        </p:txBody>
      </p:sp>
      <p:sp>
        <p:nvSpPr>
          <p:cNvPr id="13" name="TextBox 12"/>
          <p:cNvSpPr txBox="1"/>
          <p:nvPr/>
        </p:nvSpPr>
        <p:spPr>
          <a:xfrm>
            <a:off x="1219200" y="3060700"/>
            <a:ext cx="6643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0" dirty="0" smtClean="0"/>
              <a:t>7 = 5 – дополнительный множитель</a:t>
            </a:r>
            <a:endParaRPr lang="ru-RU" sz="3200" b="0" dirty="0"/>
          </a:p>
        </p:txBody>
      </p:sp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2835275" y="3657600"/>
          <a:ext cx="2301875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61" name="Формула" r:id="rId7" imgW="736560" imgH="393480" progId="Equation.3">
                  <p:embed/>
                </p:oleObj>
              </mc:Choice>
              <mc:Fallback>
                <p:oleObj name="Формула" r:id="rId7" imgW="73656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3657600"/>
                        <a:ext cx="2301875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5"/>
          <p:cNvGraphicFramePr>
            <a:graphicFrameLocks noChangeAspect="1"/>
          </p:cNvGraphicFramePr>
          <p:nvPr/>
        </p:nvGraphicFramePr>
        <p:xfrm>
          <a:off x="2293938" y="3632201"/>
          <a:ext cx="495001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62" name="Формула" r:id="rId9" imgW="152280" imgH="393480" progId="Equation.3">
                  <p:embed/>
                </p:oleObj>
              </mc:Choice>
              <mc:Fallback>
                <p:oleObj name="Формула" r:id="rId9" imgW="152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938" y="3632201"/>
                        <a:ext cx="495001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prstDash val="sysDot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26"/>
          <p:cNvSpPr>
            <a:spLocks/>
          </p:cNvSpPr>
          <p:nvPr/>
        </p:nvSpPr>
        <p:spPr bwMode="auto">
          <a:xfrm>
            <a:off x="2628900" y="3721100"/>
            <a:ext cx="304800" cy="254000"/>
          </a:xfrm>
          <a:custGeom>
            <a:avLst/>
            <a:gdLst/>
            <a:ahLst/>
            <a:cxnLst>
              <a:cxn ang="0">
                <a:pos x="192" y="160"/>
              </a:cxn>
              <a:cxn ang="0">
                <a:pos x="0" y="0"/>
              </a:cxn>
            </a:cxnLst>
            <a:rect l="0" t="0" r="r" b="b"/>
            <a:pathLst>
              <a:path w="192" h="160">
                <a:moveTo>
                  <a:pt x="192" y="16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730500" y="35687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52400" y="1993900"/>
            <a:ext cx="248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n-lt"/>
              </a:rPr>
              <a:t>Приведите</a:t>
            </a:r>
            <a:endParaRPr lang="ru-RU" sz="2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приведения дроби к новому знаменателю: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" y="2311400"/>
            <a:ext cx="8077200" cy="37766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1) Найти дополнительный множитель</a:t>
            </a:r>
          </a:p>
          <a:p>
            <a:pPr marL="0" indent="0">
              <a:buNone/>
            </a:pPr>
            <a:r>
              <a:rPr lang="ru-RU" dirty="0" smtClean="0"/>
              <a:t>2) Умножить числитель и знаменатель на дополнительный множитель.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8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89" y="1781969"/>
            <a:ext cx="8688292" cy="10120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4" name="Группа 3"/>
          <p:cNvGrpSpPr/>
          <p:nvPr/>
        </p:nvGrpSpPr>
        <p:grpSpPr>
          <a:xfrm>
            <a:off x="-25211" y="853209"/>
            <a:ext cx="8992898" cy="540000"/>
            <a:chOff x="146104" y="578919"/>
            <a:chExt cx="8992898" cy="540000"/>
          </a:xfrm>
        </p:grpSpPr>
        <p:sp>
          <p:nvSpPr>
            <p:cNvPr id="5" name="TextBox 4"/>
            <p:cNvSpPr txBox="1"/>
            <p:nvPr/>
          </p:nvSpPr>
          <p:spPr>
            <a:xfrm>
              <a:off x="178553" y="614919"/>
              <a:ext cx="8960449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                                            </a:t>
              </a:r>
            </a:p>
          </p:txBody>
        </p:sp>
        <p:sp>
          <p:nvSpPr>
            <p:cNvPr id="6" name="Овал 5"/>
            <p:cNvSpPr>
              <a:spLocks noChangeAspect="1"/>
            </p:cNvSpPr>
            <p:nvPr/>
          </p:nvSpPr>
          <p:spPr>
            <a:xfrm>
              <a:off x="146104" y="578919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7999" y="614919"/>
              <a:ext cx="1407927" cy="432000"/>
            </a:xfrm>
            <a:prstGeom prst="rect">
              <a:avLst/>
            </a:prstGeom>
            <a:solidFill>
              <a:srgbClr val="00A19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83002" y="614919"/>
              <a:ext cx="1080341" cy="432048"/>
            </a:xfrm>
            <a:prstGeom prst="rect">
              <a:avLst/>
            </a:prstGeom>
            <a:solidFill>
              <a:srgbClr val="00A19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493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047326" y="3794647"/>
            <a:ext cx="1404531" cy="1970580"/>
            <a:chOff x="3068131" y="4356000"/>
            <a:chExt cx="720000" cy="1051330"/>
          </a:xfrm>
        </p:grpSpPr>
        <p:sp>
          <p:nvSpPr>
            <p:cNvPr id="11" name="TextBox 10"/>
            <p:cNvSpPr txBox="1"/>
            <p:nvPr/>
          </p:nvSpPr>
          <p:spPr>
            <a:xfrm>
              <a:off x="3068131" y="4356000"/>
              <a:ext cx="720000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10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68131" y="4761000"/>
              <a:ext cx="720000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16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3" name="Рисунок 1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000" y="4752000"/>
              <a:ext cx="432000" cy="18000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3003480" y="3797817"/>
            <a:ext cx="1012860" cy="1724145"/>
            <a:chOff x="3068131" y="4356000"/>
            <a:chExt cx="722238" cy="1080126"/>
          </a:xfrm>
        </p:grpSpPr>
        <p:sp>
          <p:nvSpPr>
            <p:cNvPr id="15" name="TextBox 14"/>
            <p:cNvSpPr txBox="1"/>
            <p:nvPr/>
          </p:nvSpPr>
          <p:spPr>
            <a:xfrm>
              <a:off x="3068131" y="4356000"/>
              <a:ext cx="7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20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70369" y="4789795"/>
              <a:ext cx="7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32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7" name="Рисунок 16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000" y="4752000"/>
              <a:ext cx="432000" cy="18000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4808170" y="3797814"/>
            <a:ext cx="1173530" cy="1749525"/>
            <a:chOff x="3068131" y="4356000"/>
            <a:chExt cx="720000" cy="1069713"/>
          </a:xfrm>
        </p:grpSpPr>
        <p:sp>
          <p:nvSpPr>
            <p:cNvPr id="19" name="TextBox 18"/>
            <p:cNvSpPr txBox="1"/>
            <p:nvPr/>
          </p:nvSpPr>
          <p:spPr>
            <a:xfrm>
              <a:off x="3068131" y="4356000"/>
              <a:ext cx="7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35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8131" y="4779382"/>
              <a:ext cx="7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  <a:cs typeface="Times New Roman" pitchFamily="18" charset="0"/>
                </a:rPr>
                <a:t>56</a:t>
              </a:r>
              <a:endParaRPr lang="ru-RU" sz="3600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21" name="Рисунок 20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000" y="4752000"/>
              <a:ext cx="432000" cy="1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634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02" y="1564481"/>
            <a:ext cx="7620000" cy="1447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4" name="Группа 3"/>
          <p:cNvGrpSpPr/>
          <p:nvPr/>
        </p:nvGrpSpPr>
        <p:grpSpPr>
          <a:xfrm>
            <a:off x="43102" y="612000"/>
            <a:ext cx="8992898" cy="540000"/>
            <a:chOff x="146104" y="578919"/>
            <a:chExt cx="8992898" cy="540000"/>
          </a:xfrm>
        </p:grpSpPr>
        <p:sp>
          <p:nvSpPr>
            <p:cNvPr id="5" name="TextBox 4"/>
            <p:cNvSpPr txBox="1"/>
            <p:nvPr/>
          </p:nvSpPr>
          <p:spPr>
            <a:xfrm>
              <a:off x="178553" y="614919"/>
              <a:ext cx="8960449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                                            </a:t>
              </a:r>
            </a:p>
          </p:txBody>
        </p:sp>
        <p:sp>
          <p:nvSpPr>
            <p:cNvPr id="6" name="Овал 5"/>
            <p:cNvSpPr>
              <a:spLocks noChangeAspect="1"/>
            </p:cNvSpPr>
            <p:nvPr/>
          </p:nvSpPr>
          <p:spPr>
            <a:xfrm>
              <a:off x="146104" y="578919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7999" y="614919"/>
              <a:ext cx="1407927" cy="432000"/>
            </a:xfrm>
            <a:prstGeom prst="rect">
              <a:avLst/>
            </a:prstGeom>
            <a:solidFill>
              <a:srgbClr val="00A19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83002" y="614919"/>
              <a:ext cx="1080341" cy="432048"/>
            </a:xfrm>
            <a:prstGeom prst="rect">
              <a:avLst/>
            </a:prstGeom>
            <a:solidFill>
              <a:srgbClr val="00A19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494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164353" y="3606306"/>
            <a:ext cx="1380109" cy="2346508"/>
            <a:chOff x="442772" y="4807323"/>
            <a:chExt cx="612000" cy="1683393"/>
          </a:xfrm>
        </p:grpSpPr>
        <p:sp>
          <p:nvSpPr>
            <p:cNvPr id="11" name="TextBox 10"/>
            <p:cNvSpPr txBox="1"/>
            <p:nvPr/>
          </p:nvSpPr>
          <p:spPr>
            <a:xfrm>
              <a:off x="442772" y="4807323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24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2772" y="5290387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60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3" name="Рисунок 1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56" y="5282054"/>
              <a:ext cx="432000" cy="18000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3333758" y="3606306"/>
            <a:ext cx="1020089" cy="1917455"/>
            <a:chOff x="463762" y="4699890"/>
            <a:chExt cx="620612" cy="1779502"/>
          </a:xfrm>
        </p:grpSpPr>
        <p:sp>
          <p:nvSpPr>
            <p:cNvPr id="15" name="TextBox 14"/>
            <p:cNvSpPr txBox="1"/>
            <p:nvPr/>
          </p:nvSpPr>
          <p:spPr>
            <a:xfrm>
              <a:off x="463762" y="4699890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25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2374" y="5279063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60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17" name="Рисунок 16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56" y="5282054"/>
              <a:ext cx="432000" cy="18000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5246922" y="3606306"/>
            <a:ext cx="1048741" cy="2010735"/>
            <a:chOff x="407154" y="4771327"/>
            <a:chExt cx="612001" cy="1729056"/>
          </a:xfrm>
        </p:grpSpPr>
        <p:sp>
          <p:nvSpPr>
            <p:cNvPr id="19" name="TextBox 18"/>
            <p:cNvSpPr txBox="1"/>
            <p:nvPr/>
          </p:nvSpPr>
          <p:spPr>
            <a:xfrm>
              <a:off x="407155" y="4771327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28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7154" y="5300054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60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21" name="Рисунок 20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56" y="5282054"/>
              <a:ext cx="432000" cy="18000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7130973" y="3606306"/>
            <a:ext cx="984203" cy="1729440"/>
            <a:chOff x="407156" y="4690889"/>
            <a:chExt cx="636844" cy="1729440"/>
          </a:xfrm>
        </p:grpSpPr>
        <p:sp>
          <p:nvSpPr>
            <p:cNvPr id="23" name="TextBox 22"/>
            <p:cNvSpPr txBox="1"/>
            <p:nvPr/>
          </p:nvSpPr>
          <p:spPr>
            <a:xfrm>
              <a:off x="432000" y="4690889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26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7156" y="5220000"/>
              <a:ext cx="61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+mj-lt"/>
                  <a:cs typeface="Times New Roman" pitchFamily="18" charset="0"/>
                </a:rPr>
                <a:t>60</a:t>
              </a:r>
              <a:endParaRPr lang="ru-RU" sz="3600" b="1" dirty="0">
                <a:latin typeface="+mj-lt"/>
                <a:cs typeface="Times New Roman" pitchFamily="18" charset="0"/>
              </a:endParaRPr>
            </a:p>
          </p:txBody>
        </p:sp>
        <p:pic>
          <p:nvPicPr>
            <p:cNvPr id="25" name="Рисунок 24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56" y="5282054"/>
              <a:ext cx="432000" cy="1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032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6064</TotalTime>
  <Words>251</Words>
  <Application>Microsoft Office PowerPoint</Application>
  <PresentationFormat>Экран (4:3)</PresentationFormat>
  <Paragraphs>111</Paragraphs>
  <Slides>11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Трек</vt:lpstr>
      <vt:lpstr>Формула</vt:lpstr>
      <vt:lpstr>Презентация PowerPoint</vt:lpstr>
      <vt:lpstr>Найти:</vt:lpstr>
      <vt:lpstr>Презентация PowerPoint</vt:lpstr>
      <vt:lpstr>  Можно ли из   ¾  получить дробь со знаменателем  12?</vt:lpstr>
      <vt:lpstr>Презентация PowerPoint</vt:lpstr>
      <vt:lpstr>Презентация PowerPoint</vt:lpstr>
      <vt:lpstr>Алгоритм приведения дроби к новому знаменателю: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Админ</cp:lastModifiedBy>
  <cp:revision>258</cp:revision>
  <dcterms:created xsi:type="dcterms:W3CDTF">1601-01-01T00:00:00Z</dcterms:created>
  <dcterms:modified xsi:type="dcterms:W3CDTF">2016-02-08T10:47:19Z</dcterms:modified>
</cp:coreProperties>
</file>